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7"/>
  </p:notesMasterIdLst>
  <p:sldIdLst>
    <p:sldId id="319" r:id="rId2"/>
    <p:sldId id="308" r:id="rId3"/>
    <p:sldId id="320" r:id="rId4"/>
    <p:sldId id="310" r:id="rId5"/>
    <p:sldId id="309" r:id="rId6"/>
    <p:sldId id="307" r:id="rId7"/>
    <p:sldId id="311" r:id="rId8"/>
    <p:sldId id="312" r:id="rId9"/>
    <p:sldId id="313" r:id="rId10"/>
    <p:sldId id="290" r:id="rId11"/>
    <p:sldId id="314" r:id="rId12"/>
    <p:sldId id="315" r:id="rId13"/>
    <p:sldId id="316" r:id="rId14"/>
    <p:sldId id="317" r:id="rId15"/>
    <p:sldId id="31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vanna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35" autoAdjust="0"/>
    <p:restoredTop sz="94660"/>
  </p:normalViewPr>
  <p:slideViewPr>
    <p:cSldViewPr>
      <p:cViewPr varScale="1">
        <p:scale>
          <a:sx n="106" d="100"/>
          <a:sy n="106" d="100"/>
        </p:scale>
        <p:origin x="130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-280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B6947-E558-4AC8-B38E-28C8282712A6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DDB01-E774-4B41-B5AB-0B36579A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80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DDB01-E774-4B41-B5AB-0B36579ADC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47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A5F88-4273-4437-B9D4-AF52F00FD3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84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A5F88-4273-4437-B9D4-AF52F00FD3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97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A5F88-4273-4437-B9D4-AF52F00FD37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16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A5F88-4273-4437-B9D4-AF52F00FD3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13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A5F88-4273-4437-B9D4-AF52F00FD37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50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99B049-2D4F-431B-A14F-87E40F07C8DE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5C56A-1FB3-4421-ACA4-6AF0A2DEDE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99B049-2D4F-431B-A14F-87E40F07C8DE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5C56A-1FB3-4421-ACA4-6AF0A2DED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99B049-2D4F-431B-A14F-87E40F07C8DE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5C56A-1FB3-4421-ACA4-6AF0A2DED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99B049-2D4F-431B-A14F-87E40F07C8DE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5C56A-1FB3-4421-ACA4-6AF0A2DED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99B049-2D4F-431B-A14F-87E40F07C8DE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5C56A-1FB3-4421-ACA4-6AF0A2DEDE4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99B049-2D4F-431B-A14F-87E40F07C8DE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5C56A-1FB3-4421-ACA4-6AF0A2DED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99B049-2D4F-431B-A14F-87E40F07C8DE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5C56A-1FB3-4421-ACA4-6AF0A2DED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99B049-2D4F-431B-A14F-87E40F07C8DE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5C56A-1FB3-4421-ACA4-6AF0A2DED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99B049-2D4F-431B-A14F-87E40F07C8DE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5C56A-1FB3-4421-ACA4-6AF0A2DEDE4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99B049-2D4F-431B-A14F-87E40F07C8DE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5C56A-1FB3-4421-ACA4-6AF0A2DED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99B049-2D4F-431B-A14F-87E40F07C8DE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5C56A-1FB3-4421-ACA4-6AF0A2DEDE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699B049-2D4F-431B-A14F-87E40F07C8DE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855C56A-1FB3-4421-ACA4-6AF0A2DEDE4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828800" y="304800"/>
            <a:ext cx="6172200" cy="12954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900" dirty="0" smtClean="0"/>
              <a:t>Introduction to Central Tendency</a:t>
            </a:r>
            <a:endParaRPr lang="en-US" sz="3900" dirty="0"/>
          </a:p>
        </p:txBody>
      </p:sp>
      <p:sp>
        <p:nvSpPr>
          <p:cNvPr id="7" name="Rectangle 6"/>
          <p:cNvSpPr/>
          <p:nvPr/>
        </p:nvSpPr>
        <p:spPr>
          <a:xfrm>
            <a:off x="1828800" y="2005548"/>
            <a:ext cx="6400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One of the most important measures of personality created is The Big Five Inventory.</a:t>
            </a:r>
          </a:p>
          <a:p>
            <a:endParaRPr lang="en-US" sz="2000" dirty="0"/>
          </a:p>
          <a:p>
            <a:r>
              <a:rPr lang="en-US" sz="2000" dirty="0" smtClean="0"/>
              <a:t>Psychologists </a:t>
            </a:r>
            <a:r>
              <a:rPr lang="en-US" sz="2000" dirty="0"/>
              <a:t>in the 1960s first began to notice that the same "meta-traits" kept popping up in large studies. </a:t>
            </a:r>
            <a:r>
              <a:rPr lang="en-US" sz="2000" dirty="0" smtClean="0"/>
              <a:t> In the </a:t>
            </a:r>
            <a:r>
              <a:rPr lang="en-US" sz="2000" dirty="0"/>
              <a:t>1980s the "five factor model" of personality was developed, now called The Big Five, and has become the </a:t>
            </a:r>
            <a:r>
              <a:rPr lang="en-US" sz="2000" dirty="0" smtClean="0"/>
              <a:t>most </a:t>
            </a:r>
            <a:r>
              <a:rPr lang="en-US" sz="2000" dirty="0"/>
              <a:t>important model in personality psychology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The Big Five includes measures of Openness,  Conscientiousness,  Extraversion,  Agreeableness,  and Neuroticism.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5625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57200"/>
            <a:ext cx="6172200" cy="1132362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Central Tendency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1905000"/>
            <a:ext cx="7162800" cy="4495800"/>
          </a:xfrm>
        </p:spPr>
        <p:txBody>
          <a:bodyPr>
            <a:normAutofit fontScale="92500"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T</a:t>
            </a:r>
            <a:r>
              <a:rPr lang="en-US" sz="2200" b="0" dirty="0" smtClean="0">
                <a:solidFill>
                  <a:schemeClr val="tx1"/>
                </a:solidFill>
              </a:rPr>
              <a:t>hat </a:t>
            </a:r>
            <a:r>
              <a:rPr lang="en-US" sz="2200" b="0" dirty="0">
                <a:solidFill>
                  <a:schemeClr val="tx1"/>
                </a:solidFill>
              </a:rPr>
              <a:t>is one measure of central tendency</a:t>
            </a:r>
            <a:r>
              <a:rPr lang="en-US" sz="2200" b="0" dirty="0" smtClean="0">
                <a:solidFill>
                  <a:schemeClr val="tx1"/>
                </a:solidFill>
              </a:rPr>
              <a:t>.  </a:t>
            </a:r>
            <a:r>
              <a:rPr lang="en-US" sz="2200" b="0" dirty="0">
                <a:solidFill>
                  <a:schemeClr val="tx1"/>
                </a:solidFill>
              </a:rPr>
              <a:t>Another measure of central tendency is the </a:t>
            </a:r>
            <a:r>
              <a:rPr lang="en-US" sz="2200" b="1" u="sng" dirty="0">
                <a:solidFill>
                  <a:schemeClr val="tx1"/>
                </a:solidFill>
              </a:rPr>
              <a:t>median</a:t>
            </a:r>
            <a:r>
              <a:rPr lang="en-US" sz="2200" b="0" dirty="0">
                <a:solidFill>
                  <a:schemeClr val="tx1"/>
                </a:solidFill>
              </a:rPr>
              <a:t>:</a:t>
            </a:r>
          </a:p>
          <a:p>
            <a:r>
              <a:rPr lang="en-US" sz="2200" b="0" dirty="0">
                <a:solidFill>
                  <a:schemeClr val="tx1"/>
                </a:solidFill>
              </a:rPr>
              <a:t> </a:t>
            </a:r>
          </a:p>
          <a:p>
            <a:pPr marL="713232" lvl="1" indent="-256032" algn="l">
              <a:lnSpc>
                <a:spcPct val="110000"/>
              </a:lnSpc>
              <a:spcBef>
                <a:spcPts val="0"/>
              </a:spcBef>
              <a:buFont typeface="Arial"/>
              <a:buChar char="•"/>
            </a:pPr>
            <a:r>
              <a:rPr lang="en-US" sz="2200" dirty="0"/>
              <a:t>The median is the midpoint of the scores in a distribution when they are listed in order from smallest to </a:t>
            </a:r>
            <a:r>
              <a:rPr lang="en-US" sz="2200" dirty="0" smtClean="0"/>
              <a:t>largest.</a:t>
            </a:r>
          </a:p>
          <a:p>
            <a:pPr marL="713232" lvl="1" indent="-256032" algn="l">
              <a:spcBef>
                <a:spcPts val="0"/>
              </a:spcBef>
              <a:buFont typeface="Arial"/>
              <a:buChar char="•"/>
            </a:pPr>
            <a:r>
              <a:rPr lang="en-US" sz="2200" dirty="0" smtClean="0"/>
              <a:t>The </a:t>
            </a:r>
            <a:r>
              <a:rPr lang="en-US" sz="2200" dirty="0"/>
              <a:t>median divides the scores into two groups of equal </a:t>
            </a:r>
            <a:r>
              <a:rPr lang="en-US" sz="2200" dirty="0" smtClean="0"/>
              <a:t>size.</a:t>
            </a:r>
          </a:p>
          <a:p>
            <a:pPr marL="713232" lvl="1" indent="-256032" algn="l">
              <a:lnSpc>
                <a:spcPct val="110000"/>
              </a:lnSpc>
              <a:spcBef>
                <a:spcPts val="0"/>
              </a:spcBef>
              <a:buFont typeface="Arial"/>
              <a:buChar char="•"/>
            </a:pPr>
            <a:r>
              <a:rPr lang="en-US" sz="2200" dirty="0" smtClean="0"/>
              <a:t>The score that cuts the distribution in half.</a:t>
            </a:r>
          </a:p>
          <a:p>
            <a:pPr marL="713232" lvl="1" indent="-256032" algn="l">
              <a:lnSpc>
                <a:spcPct val="110000"/>
              </a:lnSpc>
              <a:spcBef>
                <a:spcPts val="0"/>
              </a:spcBef>
              <a:buFont typeface="Arial"/>
              <a:buChar char="•"/>
            </a:pPr>
            <a:r>
              <a:rPr lang="en-US" sz="2200" dirty="0" smtClean="0"/>
              <a:t>The score at the 50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percentile.</a:t>
            </a:r>
          </a:p>
          <a:p>
            <a:pPr marL="713232" lvl="1" indent="-256032" algn="l">
              <a:lnSpc>
                <a:spcPct val="110000"/>
              </a:lnSpc>
              <a:spcBef>
                <a:spcPts val="0"/>
              </a:spcBef>
              <a:buFont typeface="Arial"/>
              <a:buChar char="•"/>
            </a:pPr>
            <a:r>
              <a:rPr lang="en-US" sz="2200" dirty="0" smtClean="0"/>
              <a:t>The median is the score below which 50 percent of the area of any polygon is located. </a:t>
            </a:r>
          </a:p>
          <a:p>
            <a:pPr marL="713232" lvl="1" indent="-256032" algn="l">
              <a:lnSpc>
                <a:spcPct val="110000"/>
              </a:lnSpc>
              <a:spcBef>
                <a:spcPts val="0"/>
              </a:spcBef>
              <a:buFont typeface="Arial"/>
              <a:buChar char="•"/>
            </a:pPr>
            <a:r>
              <a:rPr lang="en-US" sz="2200" dirty="0" smtClean="0"/>
              <a:t>APA style: (</a:t>
            </a:r>
            <a:r>
              <a:rPr lang="en-US" sz="2200" i="1" dirty="0" err="1" smtClean="0"/>
              <a:t>Mdn</a:t>
            </a:r>
            <a:r>
              <a:rPr lang="en-US" sz="2200" i="1" dirty="0" smtClean="0"/>
              <a:t> </a:t>
            </a:r>
            <a:r>
              <a:rPr lang="en-US" sz="2200" dirty="0" smtClean="0"/>
              <a:t>= 4.50)</a:t>
            </a:r>
          </a:p>
          <a:p>
            <a:pPr marL="713232" lvl="1" indent="-256032" algn="l">
              <a:lnSpc>
                <a:spcPct val="110000"/>
              </a:lnSpc>
              <a:spcBef>
                <a:spcPts val="0"/>
              </a:spcBef>
              <a:buFont typeface="Arial"/>
              <a:buChar char="•"/>
            </a:pPr>
            <a:r>
              <a:rPr lang="en-US" sz="2200" dirty="0" smtClean="0"/>
              <a:t>A </a:t>
            </a:r>
            <a:r>
              <a:rPr lang="en-US" sz="2200" dirty="0"/>
              <a:t>single value – may not be in the distribution of scores.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8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57200"/>
            <a:ext cx="6172200" cy="1132362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Central Tendency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05000"/>
            <a:ext cx="7315200" cy="4648200"/>
          </a:xfrm>
        </p:spPr>
        <p:txBody>
          <a:bodyPr>
            <a:noAutofit/>
          </a:bodyPr>
          <a:lstStyle/>
          <a:p>
            <a:r>
              <a:rPr lang="en-US" sz="2000" b="0" dirty="0">
                <a:solidFill>
                  <a:schemeClr val="tx1"/>
                </a:solidFill>
              </a:rPr>
              <a:t>How do we find the median</a:t>
            </a:r>
            <a:r>
              <a:rPr lang="en-US" sz="2000" b="0" dirty="0" smtClean="0">
                <a:solidFill>
                  <a:schemeClr val="tx1"/>
                </a:solidFill>
              </a:rPr>
              <a:t>?  </a:t>
            </a:r>
            <a:r>
              <a:rPr lang="en-US" sz="2000" b="0" dirty="0">
                <a:solidFill>
                  <a:schemeClr val="tx1"/>
                </a:solidFill>
              </a:rPr>
              <a:t>We start by </a:t>
            </a:r>
            <a:r>
              <a:rPr lang="en-US" sz="2000" dirty="0" smtClean="0">
                <a:solidFill>
                  <a:schemeClr val="tx1"/>
                </a:solidFill>
              </a:rPr>
              <a:t>computing the median location</a:t>
            </a:r>
            <a:r>
              <a:rPr lang="en-US" sz="2000" b="0" dirty="0" smtClean="0">
                <a:solidFill>
                  <a:schemeClr val="tx1"/>
                </a:solidFill>
              </a:rPr>
              <a:t>:</a:t>
            </a:r>
            <a:endParaRPr lang="en-US" sz="2000" b="0" dirty="0">
              <a:solidFill>
                <a:schemeClr val="tx1"/>
              </a:solidFill>
            </a:endParaRPr>
          </a:p>
          <a:p>
            <a:pPr marL="713232" indent="-256032">
              <a:spcBef>
                <a:spcPts val="0"/>
              </a:spcBef>
            </a:pPr>
            <a:r>
              <a:rPr lang="en-US" sz="2000" b="0" dirty="0">
                <a:solidFill>
                  <a:schemeClr val="tx1"/>
                </a:solidFill>
              </a:rPr>
              <a:t> </a:t>
            </a:r>
            <a:endParaRPr lang="en-US" sz="1000" b="0" dirty="0">
              <a:solidFill>
                <a:schemeClr val="tx1"/>
              </a:solidFill>
            </a:endParaRPr>
          </a:p>
          <a:p>
            <a:pPr marL="713232" lvl="1" indent="-256032" algn="l">
              <a:spcBef>
                <a:spcPts val="0"/>
              </a:spcBef>
              <a:buFont typeface="Arial"/>
              <a:buChar char="•"/>
            </a:pPr>
            <a:r>
              <a:rPr lang="en-US" sz="2000" dirty="0"/>
              <a:t>The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>
                <a:cs typeface="Times New Roman" pitchFamily="18" charset="0"/>
              </a:rPr>
              <a:t>location of the central value </a:t>
            </a:r>
            <a:endParaRPr lang="en-US" sz="2000" dirty="0" smtClean="0">
              <a:cs typeface="Times New Roman" pitchFamily="18" charset="0"/>
            </a:endParaRPr>
          </a:p>
          <a:p>
            <a:pPr marL="713232" lvl="1" indent="-256032" algn="l">
              <a:spcBef>
                <a:spcPts val="0"/>
              </a:spcBef>
              <a:buFont typeface="Arial"/>
              <a:buChar char="•"/>
            </a:pPr>
            <a:r>
              <a:rPr lang="en-US" sz="2000" dirty="0" smtClean="0">
                <a:cs typeface="Times New Roman" pitchFamily="18" charset="0"/>
              </a:rPr>
              <a:t>After </a:t>
            </a:r>
            <a:r>
              <a:rPr lang="en-US" sz="2000" dirty="0">
                <a:cs typeface="Times New Roman" pitchFamily="18" charset="0"/>
              </a:rPr>
              <a:t>scores are in ascending order,  defined as (</a:t>
            </a:r>
            <a:r>
              <a:rPr lang="en-US" sz="2000" i="1" dirty="0">
                <a:cs typeface="Times New Roman" pitchFamily="18" charset="0"/>
              </a:rPr>
              <a:t>N</a:t>
            </a:r>
            <a:r>
              <a:rPr lang="en-US" sz="2000" dirty="0">
                <a:cs typeface="Times New Roman" pitchFamily="18" charset="0"/>
              </a:rPr>
              <a:t> + 1) / 2 = median </a:t>
            </a:r>
            <a:r>
              <a:rPr lang="en-US" sz="2000" dirty="0" smtClean="0">
                <a:cs typeface="Times New Roman" pitchFamily="18" charset="0"/>
              </a:rPr>
              <a:t>location</a:t>
            </a:r>
          </a:p>
          <a:p>
            <a:pPr marL="713232" lvl="1" indent="-256032" algn="l">
              <a:spcBef>
                <a:spcPts val="0"/>
              </a:spcBef>
              <a:buFont typeface="Arial"/>
              <a:buChar char="•"/>
            </a:pPr>
            <a:r>
              <a:rPr lang="en-US" sz="2000" dirty="0" smtClean="0">
                <a:cs typeface="Times New Roman" pitchFamily="18" charset="0"/>
              </a:rPr>
              <a:t>If </a:t>
            </a:r>
            <a:r>
              <a:rPr lang="en-US" sz="2000" dirty="0">
                <a:cs typeface="Times New Roman" pitchFamily="18" charset="0"/>
              </a:rPr>
              <a:t>we have 7 scores then the median is located at: (7 + 1) / 2 = 4</a:t>
            </a:r>
            <a:r>
              <a:rPr lang="en-US" sz="2000" baseline="30000" dirty="0">
                <a:cs typeface="Times New Roman" pitchFamily="18" charset="0"/>
              </a:rPr>
              <a:t>th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score.</a:t>
            </a:r>
          </a:p>
          <a:p>
            <a:pPr marL="713232" lvl="1" indent="-256032" algn="l">
              <a:spcBef>
                <a:spcPts val="0"/>
              </a:spcBef>
              <a:buFont typeface="Arial"/>
              <a:buChar char="•"/>
            </a:pPr>
            <a:r>
              <a:rPr lang="en-US" sz="2000" dirty="0" smtClean="0">
                <a:cs typeface="Times New Roman" pitchFamily="18" charset="0"/>
              </a:rPr>
              <a:t>If </a:t>
            </a:r>
            <a:r>
              <a:rPr lang="en-US" sz="2000" dirty="0">
                <a:cs typeface="Times New Roman" pitchFamily="18" charset="0"/>
              </a:rPr>
              <a:t>we have 6 scores then the median is located at: (6 + 1) / 2 = 3.5</a:t>
            </a:r>
            <a:r>
              <a:rPr lang="en-US" sz="2000" baseline="30000" dirty="0">
                <a:cs typeface="Times New Roman" pitchFamily="18" charset="0"/>
              </a:rPr>
              <a:t>th</a:t>
            </a:r>
            <a:r>
              <a:rPr lang="en-US" sz="2000" dirty="0">
                <a:cs typeface="Times New Roman" pitchFamily="18" charset="0"/>
              </a:rPr>
              <a:t> score – halfway between the 3</a:t>
            </a:r>
            <a:r>
              <a:rPr lang="en-US" sz="2000" baseline="30000" dirty="0">
                <a:cs typeface="Times New Roman" pitchFamily="18" charset="0"/>
              </a:rPr>
              <a:t>rd</a:t>
            </a:r>
            <a:r>
              <a:rPr lang="en-US" sz="2000" dirty="0">
                <a:cs typeface="Times New Roman" pitchFamily="18" charset="0"/>
              </a:rPr>
              <a:t> and 4</a:t>
            </a:r>
            <a:r>
              <a:rPr lang="en-US" sz="2000" baseline="30000" dirty="0">
                <a:cs typeface="Times New Roman" pitchFamily="18" charset="0"/>
              </a:rPr>
              <a:t>th</a:t>
            </a:r>
            <a:r>
              <a:rPr lang="en-US" sz="2000" dirty="0">
                <a:cs typeface="Times New Roman" pitchFamily="18" charset="0"/>
              </a:rPr>
              <a:t> score.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 </a:t>
            </a:r>
          </a:p>
          <a:p>
            <a:r>
              <a:rPr lang="en-US" sz="2000" b="0" dirty="0">
                <a:solidFill>
                  <a:schemeClr val="tx1"/>
                </a:solidFill>
                <a:cs typeface="Times New Roman" panose="02020603050405020304" pitchFamily="18" charset="0"/>
              </a:rPr>
              <a:t>Now, </a:t>
            </a:r>
            <a:r>
              <a:rPr lang="en-US" sz="2000" b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let’s </a:t>
            </a:r>
            <a:r>
              <a:rPr lang="en-US" sz="2000" b="0" dirty="0">
                <a:solidFill>
                  <a:schemeClr val="tx1"/>
                </a:solidFill>
                <a:cs typeface="Times New Roman" panose="02020603050405020304" pitchFamily="18" charset="0"/>
              </a:rPr>
              <a:t>compute the median extraversion score from our sample of 10 students</a:t>
            </a:r>
            <a:r>
              <a:rPr lang="en-US" sz="2000" b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.</a:t>
            </a:r>
            <a:endParaRPr lang="en-US" sz="2000" b="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72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533400"/>
            <a:ext cx="6172200" cy="1056162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Central Tendency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057400"/>
            <a:ext cx="6781800" cy="3733800"/>
          </a:xfrm>
        </p:spPr>
        <p:txBody>
          <a:bodyPr>
            <a:noAutofit/>
          </a:bodyPr>
          <a:lstStyle/>
          <a:p>
            <a:pPr lvl="1" algn="l"/>
            <a:r>
              <a:rPr lang="en-US" sz="2000" dirty="0"/>
              <a:t>First, </a:t>
            </a:r>
            <a:r>
              <a:rPr lang="en-US" sz="2000" dirty="0" smtClean="0"/>
              <a:t>arrange </a:t>
            </a:r>
            <a:r>
              <a:rPr lang="en-US" sz="2000" dirty="0"/>
              <a:t>the data in numerical order: </a:t>
            </a:r>
            <a:r>
              <a:rPr lang="en-US" sz="2000" dirty="0" smtClean="0"/>
              <a:t>1, 1, 2, 3, 3, </a:t>
            </a:r>
            <a:r>
              <a:rPr lang="en-US" sz="2000" dirty="0"/>
              <a:t>4, </a:t>
            </a:r>
            <a:r>
              <a:rPr lang="en-US" sz="2000" dirty="0" smtClean="0"/>
              <a:t>4, 4, 5, </a:t>
            </a:r>
            <a:r>
              <a:rPr lang="en-US" sz="2000" dirty="0"/>
              <a:t>5</a:t>
            </a:r>
            <a:r>
              <a:rPr lang="en-US" sz="2000" dirty="0" smtClean="0"/>
              <a:t>. </a:t>
            </a:r>
            <a:endParaRPr lang="en-US" sz="2000" dirty="0"/>
          </a:p>
          <a:p>
            <a:pPr lvl="1" algn="l"/>
            <a:endParaRPr lang="en-US" sz="2000" dirty="0" smtClean="0"/>
          </a:p>
          <a:p>
            <a:pPr lvl="1" algn="l"/>
            <a:endParaRPr lang="en-US" sz="2000" dirty="0" smtClean="0"/>
          </a:p>
          <a:p>
            <a:pPr lvl="1" algn="l"/>
            <a:r>
              <a:rPr lang="en-US" sz="2000" dirty="0" smtClean="0"/>
              <a:t>Find </a:t>
            </a:r>
            <a:r>
              <a:rPr lang="en-US" sz="2000" dirty="0"/>
              <a:t>the </a:t>
            </a:r>
            <a:r>
              <a:rPr lang="en-US" sz="2000" dirty="0">
                <a:cs typeface="Times New Roman" pitchFamily="18" charset="0"/>
              </a:rPr>
              <a:t>median </a:t>
            </a:r>
            <a:r>
              <a:rPr lang="en-US" sz="2000" dirty="0" smtClean="0">
                <a:cs typeface="Times New Roman" pitchFamily="18" charset="0"/>
              </a:rPr>
              <a:t>location (10 </a:t>
            </a:r>
            <a:r>
              <a:rPr lang="en-US" sz="2000" dirty="0">
                <a:cs typeface="Times New Roman" pitchFamily="18" charset="0"/>
              </a:rPr>
              <a:t>+ 1) / 2 </a:t>
            </a:r>
            <a:r>
              <a:rPr lang="en-US" sz="2000" dirty="0" smtClean="0">
                <a:cs typeface="Times New Roman" pitchFamily="18" charset="0"/>
              </a:rPr>
              <a:t>= 5.5</a:t>
            </a:r>
            <a:endParaRPr lang="en-US" sz="2000" dirty="0"/>
          </a:p>
          <a:p>
            <a:pPr lvl="1" algn="l"/>
            <a:endParaRPr lang="en-US" sz="2000" dirty="0" smtClean="0"/>
          </a:p>
          <a:p>
            <a:pPr lvl="1" algn="l"/>
            <a:endParaRPr lang="en-US" sz="2000" dirty="0" smtClean="0"/>
          </a:p>
          <a:p>
            <a:pPr lvl="1" algn="l"/>
            <a:r>
              <a:rPr lang="en-US" sz="2000" dirty="0" smtClean="0"/>
              <a:t>So </a:t>
            </a:r>
            <a:r>
              <a:rPr lang="en-US" sz="2000" dirty="0"/>
              <a:t>the median is halfway between the </a:t>
            </a:r>
            <a:r>
              <a:rPr lang="en-US" sz="2000" dirty="0" smtClean="0"/>
              <a:t>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and 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  <a:r>
              <a:rPr lang="en-US" sz="2000" dirty="0"/>
              <a:t>score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604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381000"/>
            <a:ext cx="6172200" cy="1208562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Central Tendency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007078"/>
            <a:ext cx="7010400" cy="4317522"/>
          </a:xfrm>
        </p:spPr>
        <p:txBody>
          <a:bodyPr>
            <a:noAutofit/>
          </a:bodyPr>
          <a:lstStyle/>
          <a:p>
            <a:pPr lvl="1" algn="l"/>
            <a:r>
              <a:rPr lang="en-US" sz="2000" dirty="0" smtClean="0"/>
              <a:t>Next, </a:t>
            </a:r>
            <a:r>
              <a:rPr lang="en-US" sz="2000" dirty="0"/>
              <a:t>arrange the data in numerical order: 1, 1, 2, 3, 3, 4, 4, 4, 5, </a:t>
            </a:r>
            <a:r>
              <a:rPr lang="en-US" sz="2000" dirty="0" smtClean="0"/>
              <a:t>5</a:t>
            </a:r>
            <a:endParaRPr lang="en-US" sz="2000" dirty="0"/>
          </a:p>
          <a:p>
            <a:pPr lvl="1" algn="l"/>
            <a:endParaRPr lang="en-US" sz="2000" dirty="0" smtClean="0"/>
          </a:p>
          <a:p>
            <a:pPr lvl="1" algn="l"/>
            <a:r>
              <a:rPr lang="en-US" sz="2000" dirty="0" smtClean="0"/>
              <a:t>To find the median, </a:t>
            </a:r>
            <a:r>
              <a:rPr lang="en-US" sz="2000" dirty="0"/>
              <a:t>calculate the average of 3 </a:t>
            </a:r>
            <a:r>
              <a:rPr lang="en-US" sz="2000" dirty="0" smtClean="0"/>
              <a:t>(the 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score) </a:t>
            </a:r>
            <a:r>
              <a:rPr lang="en-US" sz="2000" dirty="0"/>
              <a:t>and 4 </a:t>
            </a:r>
            <a:r>
              <a:rPr lang="en-US" sz="2000" dirty="0" smtClean="0"/>
              <a:t>(the 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score):</a:t>
            </a:r>
            <a:endParaRPr lang="en-US" sz="2000" dirty="0"/>
          </a:p>
          <a:p>
            <a:pPr lvl="2" algn="l"/>
            <a:r>
              <a:rPr lang="en-US" sz="2000" dirty="0"/>
              <a:t>	</a:t>
            </a:r>
            <a:r>
              <a:rPr lang="en-US" sz="2000" dirty="0" smtClean="0"/>
              <a:t>	(3 </a:t>
            </a:r>
            <a:r>
              <a:rPr lang="en-US" sz="2000" dirty="0"/>
              <a:t>+ </a:t>
            </a:r>
            <a:r>
              <a:rPr lang="en-US" sz="2000" dirty="0" smtClean="0"/>
              <a:t>4) </a:t>
            </a:r>
            <a:r>
              <a:rPr lang="en-US" sz="2000" dirty="0"/>
              <a:t>/ 2 </a:t>
            </a:r>
          </a:p>
          <a:p>
            <a:pPr lvl="2" algn="l"/>
            <a:r>
              <a:rPr lang="en-US" sz="2000" dirty="0" smtClean="0"/>
              <a:t>		= 7 </a:t>
            </a:r>
            <a:r>
              <a:rPr lang="en-US" sz="2000" dirty="0"/>
              <a:t>/ 2 </a:t>
            </a:r>
          </a:p>
          <a:p>
            <a:pPr lvl="2" algn="l"/>
            <a:r>
              <a:rPr lang="en-US" sz="2000" dirty="0" smtClean="0"/>
              <a:t>		= 3.5 </a:t>
            </a:r>
            <a:endParaRPr lang="en-US" sz="2000" dirty="0"/>
          </a:p>
          <a:p>
            <a:pPr lvl="1" algn="l"/>
            <a:endParaRPr lang="en-US" sz="2000" dirty="0"/>
          </a:p>
          <a:p>
            <a:pPr lvl="1" algn="l"/>
            <a:r>
              <a:rPr lang="en-US" sz="2000" dirty="0" smtClean="0"/>
              <a:t>So</a:t>
            </a:r>
            <a:r>
              <a:rPr lang="en-US" sz="2000" dirty="0"/>
              <a:t>, the median = </a:t>
            </a:r>
            <a:r>
              <a:rPr lang="en-US" sz="2000" dirty="0" smtClean="0"/>
              <a:t>3.5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108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533400"/>
            <a:ext cx="6172200" cy="1056162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Central Tendency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2007078"/>
            <a:ext cx="6248400" cy="4317522"/>
          </a:xfrm>
        </p:spPr>
        <p:txBody>
          <a:bodyPr>
            <a:noAutofit/>
          </a:bodyPr>
          <a:lstStyle/>
          <a:p>
            <a:pPr lvl="0"/>
            <a:r>
              <a:rPr lang="en-US" sz="2000" b="0" dirty="0" smtClean="0">
                <a:solidFill>
                  <a:schemeClr val="tx1"/>
                </a:solidFill>
              </a:rPr>
              <a:t>Remember: </a:t>
            </a:r>
            <a:endParaRPr lang="en-US" sz="2000" b="0" dirty="0">
              <a:solidFill>
                <a:schemeClr val="tx1"/>
              </a:solidFill>
            </a:endParaRPr>
          </a:p>
          <a:p>
            <a:pPr lvl="0">
              <a:lnSpc>
                <a:spcPct val="50000"/>
              </a:lnSpc>
            </a:pPr>
            <a:endParaRPr lang="en-US" sz="2000" b="1" u="sng" dirty="0">
              <a:solidFill>
                <a:schemeClr val="tx1"/>
              </a:solidFill>
            </a:endParaRPr>
          </a:p>
          <a:p>
            <a:pPr lvl="0"/>
            <a:r>
              <a:rPr lang="en-US" sz="2000" b="1" u="sng" dirty="0" smtClean="0">
                <a:solidFill>
                  <a:schemeClr val="tx1"/>
                </a:solidFill>
              </a:rPr>
              <a:t>Mean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>
                <a:solidFill>
                  <a:schemeClr val="tx1"/>
                </a:solidFill>
              </a:rPr>
              <a:t>is the balance point of a distribution</a:t>
            </a:r>
          </a:p>
          <a:p>
            <a:pPr marL="713232" lvl="1" indent="-256032" algn="l">
              <a:spcBef>
                <a:spcPts val="0"/>
              </a:spcBef>
              <a:buFont typeface="Arial"/>
              <a:buChar char="•"/>
            </a:pPr>
            <a:r>
              <a:rPr lang="en-US" sz="2000" dirty="0"/>
              <a:t>Defined by </a:t>
            </a:r>
            <a:r>
              <a:rPr lang="en-US" sz="2000" dirty="0" smtClean="0"/>
              <a:t>distances</a:t>
            </a:r>
          </a:p>
          <a:p>
            <a:pPr marL="713232" lvl="1" indent="-256032" algn="l">
              <a:spcBef>
                <a:spcPts val="0"/>
              </a:spcBef>
              <a:buFont typeface="Arial"/>
              <a:buChar char="•"/>
            </a:pPr>
            <a:r>
              <a:rPr lang="en-US" sz="2000" dirty="0" smtClean="0"/>
              <a:t>Often </a:t>
            </a:r>
            <a:r>
              <a:rPr lang="en-US" sz="2000" dirty="0"/>
              <a:t>is not the midpoint of the </a:t>
            </a:r>
            <a:r>
              <a:rPr lang="en-US" sz="2000" dirty="0" smtClean="0"/>
              <a:t>scores</a:t>
            </a:r>
          </a:p>
          <a:p>
            <a:pPr lvl="1" algn="l">
              <a:lnSpc>
                <a:spcPct val="50000"/>
              </a:lnSpc>
            </a:pPr>
            <a:endParaRPr lang="en-US" sz="2000" dirty="0"/>
          </a:p>
          <a:p>
            <a:pPr lvl="0"/>
            <a:r>
              <a:rPr lang="en-US" sz="2000" b="1" u="sng" dirty="0">
                <a:solidFill>
                  <a:schemeClr val="tx1"/>
                </a:solidFill>
              </a:rPr>
              <a:t>Median</a:t>
            </a:r>
            <a:r>
              <a:rPr lang="en-US" sz="2000" b="0" dirty="0">
                <a:solidFill>
                  <a:schemeClr val="tx1"/>
                </a:solidFill>
              </a:rPr>
              <a:t> is the midpoint of a </a:t>
            </a:r>
            <a:r>
              <a:rPr lang="en-US" sz="2000" b="0" dirty="0" smtClean="0">
                <a:solidFill>
                  <a:schemeClr val="tx1"/>
                </a:solidFill>
              </a:rPr>
              <a:t>distribution</a:t>
            </a:r>
          </a:p>
          <a:p>
            <a:pPr marL="713232" lvl="1" indent="-256032" algn="l">
              <a:spcBef>
                <a:spcPts val="0"/>
              </a:spcBef>
              <a:buFont typeface="Arial"/>
              <a:buChar char="•"/>
            </a:pPr>
            <a:r>
              <a:rPr lang="en-US" sz="2000" dirty="0" smtClean="0"/>
              <a:t>Defined by number of scores</a:t>
            </a:r>
          </a:p>
          <a:p>
            <a:pPr marL="713232" lvl="1" indent="-256032" algn="l">
              <a:spcBef>
                <a:spcPts val="0"/>
              </a:spcBef>
              <a:buFont typeface="Arial"/>
              <a:buChar char="•"/>
            </a:pPr>
            <a:r>
              <a:rPr lang="en-US" sz="2000" dirty="0" smtClean="0"/>
              <a:t>Often </a:t>
            </a:r>
            <a:r>
              <a:rPr lang="en-US" sz="2000" dirty="0"/>
              <a:t>is not the balance point of the scores</a:t>
            </a:r>
          </a:p>
          <a:p>
            <a:pPr lvl="0">
              <a:lnSpc>
                <a:spcPct val="50000"/>
              </a:lnSpc>
            </a:pPr>
            <a:endParaRPr lang="en-US" sz="2000" b="0" dirty="0" smtClean="0">
              <a:solidFill>
                <a:schemeClr val="tx1"/>
              </a:solidFill>
            </a:endParaRPr>
          </a:p>
          <a:p>
            <a:pPr lvl="0"/>
            <a:r>
              <a:rPr lang="en-US" sz="2000" b="0" dirty="0" smtClean="0">
                <a:solidFill>
                  <a:schemeClr val="tx1"/>
                </a:solidFill>
              </a:rPr>
              <a:t>Both </a:t>
            </a:r>
            <a:r>
              <a:rPr lang="en-US" sz="2000" b="0" dirty="0">
                <a:solidFill>
                  <a:schemeClr val="tx1"/>
                </a:solidFill>
              </a:rPr>
              <a:t>measure central tendency, using two different concepts of “middle” </a:t>
            </a:r>
          </a:p>
        </p:txBody>
      </p:sp>
    </p:spTree>
    <p:extLst>
      <p:ext uri="{BB962C8B-B14F-4D97-AF65-F5344CB8AC3E}">
        <p14:creationId xmlns:p14="http://schemas.microsoft.com/office/powerpoint/2010/main" val="37705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381000"/>
            <a:ext cx="6172200" cy="1208562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Central Tendency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133600"/>
            <a:ext cx="6629400" cy="1066800"/>
          </a:xfrm>
        </p:spPr>
        <p:txBody>
          <a:bodyPr>
            <a:noAutofit/>
          </a:bodyPr>
          <a:lstStyle/>
          <a:p>
            <a:pPr lvl="0"/>
            <a:r>
              <a:rPr lang="en-US" sz="2000" b="0" dirty="0" smtClean="0">
                <a:solidFill>
                  <a:schemeClr val="tx1"/>
                </a:solidFill>
              </a:rPr>
              <a:t>Now you’re able to write </a:t>
            </a:r>
            <a:r>
              <a:rPr lang="en-US" sz="2000" b="0" dirty="0">
                <a:solidFill>
                  <a:schemeClr val="tx1"/>
                </a:solidFill>
              </a:rPr>
              <a:t>an interpretation of these data comparing the mean and the </a:t>
            </a:r>
            <a:r>
              <a:rPr lang="en-US" sz="2000" b="0" dirty="0" smtClean="0">
                <a:solidFill>
                  <a:schemeClr val="tx1"/>
                </a:solidFill>
              </a:rPr>
              <a:t>median: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3200400"/>
            <a:ext cx="6019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/>
              <a:t>On average, </a:t>
            </a:r>
            <a:r>
              <a:rPr lang="en-US" sz="2000" dirty="0" smtClean="0"/>
              <a:t> </a:t>
            </a:r>
            <a:r>
              <a:rPr lang="en-US" sz="2000" smtClean="0"/>
              <a:t>this university’s </a:t>
            </a:r>
            <a:r>
              <a:rPr lang="en-US" sz="2000" dirty="0"/>
              <a:t>students’ (</a:t>
            </a:r>
            <a:r>
              <a:rPr lang="en-US" sz="2000" i="1" dirty="0"/>
              <a:t>n</a:t>
            </a:r>
            <a:r>
              <a:rPr lang="en-US" sz="2000" dirty="0"/>
              <a:t> = 10) extraversion scores were above the midpoint of the scale (</a:t>
            </a:r>
            <a:r>
              <a:rPr lang="en-US" sz="2000" i="1" dirty="0"/>
              <a:t>M</a:t>
            </a:r>
            <a:r>
              <a:rPr lang="en-US" sz="2000" dirty="0"/>
              <a:t> = 3.2); </a:t>
            </a:r>
            <a:r>
              <a:rPr lang="en-US" sz="2000" dirty="0" smtClean="0"/>
              <a:t> also</a:t>
            </a:r>
            <a:r>
              <a:rPr lang="en-US" sz="2000" dirty="0"/>
              <a:t>, </a:t>
            </a:r>
            <a:r>
              <a:rPr lang="en-US" sz="2000" dirty="0" smtClean="0"/>
              <a:t> 50</a:t>
            </a:r>
            <a:r>
              <a:rPr lang="en-US" sz="2000" dirty="0"/>
              <a:t>% of the students had scores at or below 3.5.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48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57200"/>
            <a:ext cx="6172200" cy="1132362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Central Tendency</a:t>
            </a:r>
          </a:p>
        </p:txBody>
      </p:sp>
      <p:pic>
        <p:nvPicPr>
          <p:cNvPr id="19458" name="Picture 4" descr="http://blog.lib.umn.edu/meriw007/psy_1001/Big%20F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52600"/>
            <a:ext cx="7170254" cy="4814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621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828800" y="304800"/>
            <a:ext cx="6172200" cy="12954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900" dirty="0" smtClean="0"/>
              <a:t>Introduction to Central Tendency</a:t>
            </a:r>
            <a:endParaRPr lang="en-US" sz="3900" dirty="0"/>
          </a:p>
        </p:txBody>
      </p:sp>
      <p:sp>
        <p:nvSpPr>
          <p:cNvPr id="7" name="Rectangle 6"/>
          <p:cNvSpPr/>
          <p:nvPr/>
        </p:nvSpPr>
        <p:spPr>
          <a:xfrm>
            <a:off x="1905000" y="2057400"/>
            <a:ext cx="64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To learn more about your personality profile I want to introduce you to a website Dr. Ravi </a:t>
            </a:r>
            <a:r>
              <a:rPr lang="en-US" sz="2000" dirty="0" err="1"/>
              <a:t>Iyer</a:t>
            </a:r>
            <a:r>
              <a:rPr lang="en-US" sz="2000" dirty="0"/>
              <a:t> and Dr. </a:t>
            </a:r>
            <a:r>
              <a:rPr lang="en-US" sz="2000" dirty="0" smtClean="0"/>
              <a:t>Ryan Howell </a:t>
            </a:r>
            <a:r>
              <a:rPr lang="en-US" sz="2000" dirty="0"/>
              <a:t>created titled “</a:t>
            </a:r>
            <a:r>
              <a:rPr lang="en-US" sz="2000" dirty="0" err="1"/>
              <a:t>BeyondThePurchase.Org</a:t>
            </a:r>
            <a:r>
              <a:rPr lang="en-US" sz="2000" dirty="0"/>
              <a:t>” which allows individuals all over the world to take </a:t>
            </a:r>
            <a:r>
              <a:rPr lang="en-US" sz="2000" dirty="0" smtClean="0"/>
              <a:t>free psychology </a:t>
            </a:r>
            <a:r>
              <a:rPr lang="en-US" sz="2000" dirty="0"/>
              <a:t>quizzes to find out more about their personality traits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Once you’ve completed The Big Five quiz,  you’ll be able to view your results for each of the five dimensions, and compare those results to others.</a:t>
            </a:r>
          </a:p>
        </p:txBody>
      </p:sp>
    </p:spTree>
    <p:extLst>
      <p:ext uri="{BB962C8B-B14F-4D97-AF65-F5344CB8AC3E}">
        <p14:creationId xmlns:p14="http://schemas.microsoft.com/office/powerpoint/2010/main" val="3996322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304800"/>
            <a:ext cx="6172200" cy="1284762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Central Tendency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12258" r="61713" b="8746"/>
          <a:stretch/>
        </p:blipFill>
        <p:spPr>
          <a:xfrm>
            <a:off x="3048000" y="1767839"/>
            <a:ext cx="4191000" cy="486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87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57200"/>
            <a:ext cx="6172200" cy="1132362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Central Tendency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4641" t="13541" r="19181" b="9376"/>
          <a:stretch/>
        </p:blipFill>
        <p:spPr>
          <a:xfrm>
            <a:off x="1295400" y="1676400"/>
            <a:ext cx="7679725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42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381000"/>
            <a:ext cx="6172200" cy="1208562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Central Tendency</a:t>
            </a:r>
          </a:p>
        </p:txBody>
      </p:sp>
      <p:pic>
        <p:nvPicPr>
          <p:cNvPr id="4" name="Picture 4" descr="typolog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056" y="2438400"/>
            <a:ext cx="2220957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05000" y="1828800"/>
            <a:ext cx="4800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Suppose we wanted to know the average </a:t>
            </a:r>
            <a:r>
              <a:rPr lang="en-US" sz="2000" dirty="0" smtClean="0"/>
              <a:t>Extraversion </a:t>
            </a:r>
            <a:r>
              <a:rPr lang="en-US" sz="2000" dirty="0"/>
              <a:t>score of </a:t>
            </a:r>
            <a:r>
              <a:rPr lang="en-US" sz="2000" dirty="0" smtClean="0"/>
              <a:t>students at a local university (i.e., what is the average level of extraversion at this university?).</a:t>
            </a:r>
          </a:p>
          <a:p>
            <a:endParaRPr lang="en-US" sz="2000" dirty="0"/>
          </a:p>
          <a:p>
            <a:r>
              <a:rPr lang="en-US" sz="2000" dirty="0" smtClean="0"/>
              <a:t>To </a:t>
            </a:r>
            <a:r>
              <a:rPr lang="en-US" sz="2000" dirty="0"/>
              <a:t>know the population mean of students we would need to ask all 25,000 students at the university.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Instead </a:t>
            </a:r>
            <a:r>
              <a:rPr lang="en-US" sz="2000" dirty="0"/>
              <a:t>we estimate the population mean by recruiting a sample 10 students (using convenience sampling or opportunity sampling) to complete a brief measure of the five major personality </a:t>
            </a:r>
            <a:r>
              <a:rPr lang="en-US" sz="2000" dirty="0" smtClean="0"/>
              <a:t>dimensions.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70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28600"/>
            <a:ext cx="6172200" cy="1360962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Central Tendency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79754"/>
              </p:ext>
            </p:extLst>
          </p:nvPr>
        </p:nvGraphicFramePr>
        <p:xfrm>
          <a:off x="2268538" y="4049712"/>
          <a:ext cx="84931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3" imgW="482400" imgH="253800" progId="Equation.3">
                  <p:embed/>
                </p:oleObj>
              </mc:Choice>
              <mc:Fallback>
                <p:oleObj name="Equation" r:id="rId3" imgW="4824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049712"/>
                        <a:ext cx="849312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861787"/>
              </p:ext>
            </p:extLst>
          </p:nvPr>
        </p:nvGraphicFramePr>
        <p:xfrm>
          <a:off x="2268538" y="4996205"/>
          <a:ext cx="1922462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5" imgW="1091880" imgH="431640" progId="Equation.3">
                  <p:embed/>
                </p:oleObj>
              </mc:Choice>
              <mc:Fallback>
                <p:oleObj name="Equation" r:id="rId5" imgW="1091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996205"/>
                        <a:ext cx="1922462" cy="76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2209800" y="1981200"/>
            <a:ext cx="5638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We will use question number 4 as an indicator of extraversion. Here are the scores from the 10 students:</a:t>
            </a:r>
          </a:p>
          <a:p>
            <a:endParaRPr lang="en-US" sz="2000" dirty="0"/>
          </a:p>
          <a:p>
            <a:r>
              <a:rPr lang="en-US" sz="2000" dirty="0" smtClean="0"/>
              <a:t>5, 3, 3, 1, 4, 4, 1, 4, 2, 5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2186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57200"/>
            <a:ext cx="6172200" cy="1132362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Central Tendency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590185"/>
              </p:ext>
            </p:extLst>
          </p:nvPr>
        </p:nvGraphicFramePr>
        <p:xfrm>
          <a:off x="2220913" y="4038600"/>
          <a:ext cx="47625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3" imgW="2705040" imgH="253800" progId="Equation.3">
                  <p:embed/>
                </p:oleObj>
              </mc:Choice>
              <mc:Fallback>
                <p:oleObj name="Equation" r:id="rId3" imgW="27050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4038600"/>
                        <a:ext cx="4762500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172321"/>
              </p:ext>
            </p:extLst>
          </p:nvPr>
        </p:nvGraphicFramePr>
        <p:xfrm>
          <a:off x="2209800" y="4955405"/>
          <a:ext cx="2884488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5" imgW="1638000" imgH="431640" progId="Equation.3">
                  <p:embed/>
                </p:oleObj>
              </mc:Choice>
              <mc:Fallback>
                <p:oleObj name="Equation" r:id="rId5" imgW="1638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955405"/>
                        <a:ext cx="2884488" cy="76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2209800" y="1981200"/>
            <a:ext cx="5638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We will use question number 4 as an indicator of extraversion. Here are the scores from the 10 students:</a:t>
            </a:r>
          </a:p>
          <a:p>
            <a:endParaRPr lang="en-US" sz="2000" dirty="0">
              <a:latin typeface="Times New Roman" panose="02020603050405020304" pitchFamily="18" charset="0"/>
            </a:endParaRPr>
          </a:p>
          <a:p>
            <a:r>
              <a:rPr lang="en-US" sz="2000" dirty="0" smtClean="0"/>
              <a:t>5, 3, 3, 1, 4, 4, 1, 4, 2, 5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410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304800"/>
            <a:ext cx="6172200" cy="1284762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Central Tendency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767837"/>
              </p:ext>
            </p:extLst>
          </p:nvPr>
        </p:nvGraphicFramePr>
        <p:xfrm>
          <a:off x="3287712" y="2897188"/>
          <a:ext cx="2884488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3" imgW="1638000" imgH="431640" progId="Equation.3">
                  <p:embed/>
                </p:oleObj>
              </mc:Choice>
              <mc:Fallback>
                <p:oleObj name="Equation" r:id="rId3" imgW="1638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2" y="2897188"/>
                        <a:ext cx="2884488" cy="76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981200" y="4312384"/>
            <a:ext cx="63246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ea typeface="Times New Roman" panose="02020603050405020304" pitchFamily="18" charset="0"/>
              </a:rPr>
              <a:t>Now, </a:t>
            </a:r>
            <a:r>
              <a:rPr lang="en-US" sz="2000" dirty="0" smtClean="0">
                <a:ea typeface="Times New Roman" panose="02020603050405020304" pitchFamily="18" charset="0"/>
              </a:rPr>
              <a:t> you </a:t>
            </a:r>
            <a:r>
              <a:rPr lang="en-US" sz="2000" dirty="0">
                <a:ea typeface="Times New Roman" panose="02020603050405020304" pitchFamily="18" charset="0"/>
              </a:rPr>
              <a:t>can begin to think if </a:t>
            </a:r>
            <a:r>
              <a:rPr lang="en-US" sz="2000" dirty="0" smtClean="0">
                <a:ea typeface="Times New Roman" panose="02020603050405020304" pitchFamily="18" charset="0"/>
              </a:rPr>
              <a:t>your </a:t>
            </a:r>
            <a:r>
              <a:rPr lang="en-US" sz="2000" dirty="0">
                <a:ea typeface="Times New Roman" panose="02020603050405020304" pitchFamily="18" charset="0"/>
              </a:rPr>
              <a:t>own score was higher or lower than </a:t>
            </a:r>
            <a:r>
              <a:rPr lang="en-US" sz="2000" dirty="0" smtClean="0">
                <a:ea typeface="Times New Roman" panose="02020603050405020304" pitchFamily="18" charset="0"/>
              </a:rPr>
              <a:t>3.2.  This </a:t>
            </a:r>
            <a:r>
              <a:rPr lang="en-US" sz="2000" dirty="0">
                <a:ea typeface="Times New Roman" panose="02020603050405020304" pitchFamily="18" charset="0"/>
              </a:rPr>
              <a:t>helps you know if you score is above or below the sample mean </a:t>
            </a:r>
            <a:r>
              <a:rPr lang="en-US" sz="2000" dirty="0" smtClean="0">
                <a:ea typeface="Times New Roman" panose="02020603050405020304" pitchFamily="18" charset="0"/>
              </a:rPr>
              <a:t>of students (i.e</a:t>
            </a:r>
            <a:r>
              <a:rPr lang="en-US" sz="2000" dirty="0">
                <a:ea typeface="Times New Roman" panose="02020603050405020304" pitchFamily="18" charset="0"/>
              </a:rPr>
              <a:t>., are you more or less extraverted than the 10 people in </a:t>
            </a:r>
            <a:r>
              <a:rPr lang="en-US" sz="2000" dirty="0" smtClean="0">
                <a:ea typeface="Times New Roman" panose="02020603050405020304" pitchFamily="18" charset="0"/>
              </a:rPr>
              <a:t>our sample?).</a:t>
            </a:r>
            <a:endParaRPr lang="en-US" sz="2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81200" y="1962090"/>
            <a:ext cx="3733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ea typeface="Times New Roman" panose="02020603050405020304" pitchFamily="18" charset="0"/>
              </a:rPr>
              <a:t>The </a:t>
            </a:r>
            <a:r>
              <a:rPr lang="en-US" sz="2000" b="1" u="sng" dirty="0" smtClean="0">
                <a:ea typeface="Times New Roman" panose="02020603050405020304" pitchFamily="18" charset="0"/>
              </a:rPr>
              <a:t>mean</a:t>
            </a:r>
            <a:r>
              <a:rPr lang="en-US" sz="2000" dirty="0" smtClean="0">
                <a:ea typeface="Times New Roman" panose="02020603050405020304" pitchFamily="18" charset="0"/>
              </a:rPr>
              <a:t> of our sample is 3.2</a:t>
            </a:r>
            <a:endParaRPr lang="en-US" sz="20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62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Summer.thmx</Template>
  <TotalTime>3832</TotalTime>
  <Words>679</Words>
  <Application>Microsoft Office PowerPoint</Application>
  <PresentationFormat>On-screen Show (4:3)</PresentationFormat>
  <Paragraphs>87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Gill Sans MT</vt:lpstr>
      <vt:lpstr>Times New Roman</vt:lpstr>
      <vt:lpstr>Verdana</vt:lpstr>
      <vt:lpstr>Wingdings 2</vt:lpstr>
      <vt:lpstr>Solstice</vt:lpstr>
      <vt:lpstr>Equation</vt:lpstr>
      <vt:lpstr>PowerPoint Presentation</vt:lpstr>
      <vt:lpstr>Introduction to Central Tendency</vt:lpstr>
      <vt:lpstr>PowerPoint Presentation</vt:lpstr>
      <vt:lpstr>Introduction to Central Tendency</vt:lpstr>
      <vt:lpstr>Introduction to Central Tendency</vt:lpstr>
      <vt:lpstr>Introduction to Central Tendency</vt:lpstr>
      <vt:lpstr>Introduction to Central Tendency</vt:lpstr>
      <vt:lpstr>Introduction to Central Tendency</vt:lpstr>
      <vt:lpstr>Introduction to Central Tendency</vt:lpstr>
      <vt:lpstr>Introduction to Central Tendency</vt:lpstr>
      <vt:lpstr>Introduction to Central Tendency</vt:lpstr>
      <vt:lpstr>Introduction to Central Tendency</vt:lpstr>
      <vt:lpstr>Introduction to Central Tendency</vt:lpstr>
      <vt:lpstr>Introduction to Central Tendency</vt:lpstr>
      <vt:lpstr>Introduction to Central Tendency</vt:lpstr>
    </vt:vector>
  </TitlesOfParts>
  <Company>SFSU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“Statistics” is short for statistical procedures:</dc:title>
  <dc:creator>Ryan Howell</dc:creator>
  <cp:lastModifiedBy>Claude Marcelus</cp:lastModifiedBy>
  <cp:revision>48</cp:revision>
  <dcterms:created xsi:type="dcterms:W3CDTF">2012-08-28T04:13:33Z</dcterms:created>
  <dcterms:modified xsi:type="dcterms:W3CDTF">2014-09-22T00:56:09Z</dcterms:modified>
</cp:coreProperties>
</file>